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0" r:id="rId2"/>
    <p:sldId id="289" r:id="rId3"/>
    <p:sldId id="271" r:id="rId4"/>
    <p:sldId id="278" r:id="rId5"/>
    <p:sldId id="279" r:id="rId6"/>
    <p:sldId id="315" r:id="rId7"/>
    <p:sldId id="317" r:id="rId8"/>
    <p:sldId id="284" r:id="rId9"/>
    <p:sldId id="280" r:id="rId10"/>
    <p:sldId id="281" r:id="rId11"/>
    <p:sldId id="282" r:id="rId12"/>
    <p:sldId id="286" r:id="rId13"/>
    <p:sldId id="283" r:id="rId14"/>
    <p:sldId id="285" r:id="rId15"/>
    <p:sldId id="287" r:id="rId16"/>
    <p:sldId id="318" r:id="rId17"/>
    <p:sldId id="273" r:id="rId18"/>
    <p:sldId id="275" r:id="rId19"/>
    <p:sldId id="290" r:id="rId20"/>
    <p:sldId id="292" r:id="rId21"/>
    <p:sldId id="291" r:id="rId22"/>
    <p:sldId id="277" r:id="rId23"/>
    <p:sldId id="27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89"/>
            <p14:sldId id="271"/>
            <p14:sldId id="278"/>
            <p14:sldId id="279"/>
            <p14:sldId id="315"/>
            <p14:sldId id="317"/>
            <p14:sldId id="284"/>
            <p14:sldId id="280"/>
            <p14:sldId id="281"/>
            <p14:sldId id="282"/>
            <p14:sldId id="286"/>
            <p14:sldId id="283"/>
            <p14:sldId id="285"/>
            <p14:sldId id="287"/>
            <p14:sldId id="318"/>
            <p14:sldId id="273"/>
            <p14:sldId id="275"/>
            <p14:sldId id="290"/>
            <p14:sldId id="292"/>
            <p14:sldId id="291"/>
            <p14:sldId id="277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A5137F-F7B9-41CF-AF59-355F1F2EC372}" v="8" dt="2023-05-08T11:42:57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992" autoAdjust="0"/>
  </p:normalViewPr>
  <p:slideViewPr>
    <p:cSldViewPr snapToGrid="0">
      <p:cViewPr varScale="1">
        <p:scale>
          <a:sx n="79" d="100"/>
          <a:sy n="79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16.5.2023.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UPUTE ZA PREDAVAČE:</a:t>
            </a:r>
            <a:endParaRPr lang="en-US"/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err="1">
                <a:sym typeface="Calibri"/>
              </a:rPr>
              <a:t>Ukratko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izložiti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što</a:t>
            </a:r>
            <a:r>
              <a:rPr lang="en-US" b="0" i="0" u="none" strike="noStrike" cap="none">
                <a:sym typeface="Calibri"/>
              </a:rPr>
              <a:t> se </a:t>
            </a:r>
            <a:r>
              <a:rPr lang="hr-HR" b="0" i="0" u="none" strike="noStrike" cap="none">
                <a:sym typeface="Calibri"/>
              </a:rPr>
              <a:t>mrežnim seminarom (</a:t>
            </a:r>
            <a:r>
              <a:rPr lang="en-US" b="0" i="1" u="none" strike="noStrike" cap="none" err="1">
                <a:sym typeface="Calibri"/>
              </a:rPr>
              <a:t>webinarom</a:t>
            </a:r>
            <a:r>
              <a:rPr lang="hr-HR" b="0" i="0" u="none" strike="noStrike" cap="none">
                <a:sym typeface="Calibri"/>
              </a:rPr>
              <a:t>)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postići</a:t>
            </a:r>
            <a:r>
              <a:rPr lang="en-US" b="0" i="0" u="none" strike="noStrike" cap="none">
                <a:sym typeface="Calibri"/>
              </a:rPr>
              <a:t> i koji </a:t>
            </a:r>
            <a:r>
              <a:rPr lang="en-US" b="0" i="0" u="none" strike="noStrike" cap="none" err="1">
                <a:sym typeface="Calibri"/>
              </a:rPr>
              <a:t>su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željeni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ishodi</a:t>
            </a:r>
            <a:r>
              <a:rPr lang="en-US" b="0" i="0" u="none" strike="noStrike" cap="none">
                <a:sym typeface="Calibri"/>
              </a:rPr>
              <a:t>.</a:t>
            </a:r>
            <a:endParaRPr lang="en-US"/>
          </a:p>
          <a:p>
            <a:endParaRPr lang="en-US">
              <a:sym typeface="Calibri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BILJEŠKA ZA PREDAVAČE:</a:t>
            </a:r>
            <a:endParaRPr lang="en-US"/>
          </a:p>
          <a:p>
            <a:r>
              <a:rPr lang="en-US" err="1">
                <a:sym typeface="Calibri"/>
              </a:rPr>
              <a:t>Sudionici</a:t>
            </a:r>
            <a:r>
              <a:rPr lang="en-US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će</a:t>
            </a:r>
            <a:r>
              <a:rPr lang="hr-HR" b="0" i="0" u="none" strike="noStrike" cap="none">
                <a:sym typeface="Calibri"/>
              </a:rPr>
              <a:t> se upoznati s</a:t>
            </a:r>
            <a:r>
              <a:rPr lang="en-US">
                <a:sym typeface="Calibri"/>
              </a:rPr>
              <a:t>: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načinom rada i osnovnim funkcionalnostima administracijskoga sučelja Nacionalnog informacijskog sustava za prijavu i upise u srednje škole (</a:t>
            </a:r>
            <a:r>
              <a:rPr lang="hr-HR" sz="1200" err="1"/>
              <a:t>NISpuSŠ</a:t>
            </a:r>
            <a:r>
              <a:rPr lang="hr-HR" sz="1200"/>
              <a:t>),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ulogama korisnika i njihovim nadležnostima unutar sustava,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zadaćama koje trebaju odraditi i njihovim rokovima.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67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97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75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8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49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567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66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B04ED29-5BCF-4FDF-ABA6-C57AD5A0B4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EF2682F-FA3A-475D-B234-CC05C20C66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F1B2845-7C7E-43A7-81A1-E24ABF9CF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50D17-57E0-4494-AEDA-D9AB3278C45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6555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173AAA31-9EB4-4398-86CD-868487A4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E1FD-9BEB-4984-8262-3DFD31229996}" type="datetimeFigureOut">
              <a:rPr lang="sr-Latn-CS"/>
              <a:pPr>
                <a:defRPr/>
              </a:pPr>
              <a:t>16.5.2023.</a:t>
            </a:fld>
            <a:endParaRPr lang="hr-HR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BE74917A-9BEE-46E1-AB19-16844495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691652C5-4475-4A16-B902-AEC5DF0F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33701-9337-4B9D-9851-32C3EF07E0F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5098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5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2.sv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1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Relationship Id="rId22" Type="http://schemas.openxmlformats.org/officeDocument/2006/relationships/image" Target="../media/image10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meduza.carnet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files/Upute%20za%20u%C4%8Denike.pdf" TargetMode="External"/><Relationship Id="rId11" Type="http://schemas.openxmlformats.org/officeDocument/2006/relationships/image" Target="../media/image18.png"/><Relationship Id="rId5" Type="http://schemas.openxmlformats.org/officeDocument/2006/relationships/hyperlink" Target="https://srednje.e-upisi.hr/#/Manual" TargetMode="External"/><Relationship Id="rId10" Type="http://schemas.openxmlformats.org/officeDocument/2006/relationships/image" Target="../media/image17.svg"/><Relationship Id="rId4" Type="http://schemas.openxmlformats.org/officeDocument/2006/relationships/hyperlink" Target="https://srednje.e-upisi.hr/#/Faq" TargetMode="External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5" name="Potpis">
            <a:extLst>
              <a:ext uri="{FF2B5EF4-FFF2-40B4-BE49-F238E27FC236}">
                <a16:creationId xmlns:a16="http://schemas.microsoft.com/office/drawing/2014/main" id="{DAD7F2EE-E90E-BFC5-587E-2341B0D1A383}"/>
              </a:ext>
            </a:extLst>
          </p:cNvPr>
          <p:cNvSpPr txBox="1"/>
          <p:nvPr/>
        </p:nvSpPr>
        <p:spPr>
          <a:xfrm>
            <a:off x="163581" y="5951108"/>
            <a:ext cx="280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</a:rPr>
              <a:t>CARNET 2023.</a:t>
            </a:r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škole</a:t>
            </a: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Sportska natjecanja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73608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Natjecanja školskih </a:t>
                      </a:r>
                      <a:br>
                        <a:rPr lang="hr-HR" sz="1200">
                          <a:effectLst/>
                        </a:rPr>
                      </a:br>
                      <a:r>
                        <a:rPr lang="hr-HR" sz="1200">
                          <a:effectLst/>
                        </a:rPr>
                        <a:t>sportskih društava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23195"/>
            <a:ext cx="8160118" cy="321715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Zdravstvene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teškoće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Prilog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stručno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mišljenje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Službe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profesionalno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usmjeravanje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Hrvatskog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zavoda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zapošljavanje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najmanje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3, a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pravilu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programa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b="1" dirty="0" err="1">
                <a:ea typeface="Source Sans Pro" panose="020B0503030403020204" pitchFamily="34" charset="0"/>
              </a:rPr>
              <a:t>Kandidati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koji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žive</a:t>
            </a:r>
            <a:r>
              <a:rPr lang="en-US" sz="1600" b="1" dirty="0">
                <a:ea typeface="Source Sans Pro" panose="020B0503030403020204" pitchFamily="34" charset="0"/>
              </a:rPr>
              <a:t> u </a:t>
            </a:r>
            <a:r>
              <a:rPr lang="en-US" sz="1600" b="1" dirty="0" err="1">
                <a:ea typeface="Source Sans Pro" panose="020B0503030403020204" pitchFamily="34" charset="0"/>
              </a:rPr>
              <a:t>otežanim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uvjetima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obrazovanja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uzrokovanim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nepovoljnim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ekonomskim</a:t>
            </a:r>
            <a:r>
              <a:rPr lang="en-US" sz="1600" b="1" dirty="0">
                <a:ea typeface="Source Sans Pro" panose="020B0503030403020204" pitchFamily="34" charset="0"/>
              </a:rPr>
              <a:t>, </a:t>
            </a:r>
            <a:r>
              <a:rPr lang="en-US" sz="1600" b="1" dirty="0" err="1">
                <a:ea typeface="Source Sans Pro" panose="020B0503030403020204" pitchFamily="34" charset="0"/>
              </a:rPr>
              <a:t>socijalnim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te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odgojnim</a:t>
            </a:r>
            <a:r>
              <a:rPr lang="en-US" sz="1600" b="1" dirty="0"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ea typeface="Source Sans Pro" panose="020B0503030403020204" pitchFamily="34" charset="0"/>
              </a:rPr>
              <a:t>čimbenicima</a:t>
            </a:r>
            <a:endParaRPr lang="en-US" sz="1600" b="1" dirty="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UcPeriod"/>
            </a:pPr>
            <a:r>
              <a:rPr lang="hr-HR" sz="1600" dirty="0"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Source Sans Pro" panose="020B0503030403020204" pitchFamily="34" charset="0"/>
              </a:rPr>
              <a:t>Prilog</a:t>
            </a:r>
            <a:r>
              <a:rPr lang="en-US" sz="1600" b="1" dirty="0">
                <a:ea typeface="Source Sans Pro" panose="020B0503030403020204" pitchFamily="34" charset="0"/>
              </a:rPr>
              <a:t>: </a:t>
            </a:r>
            <a:r>
              <a:rPr lang="en-US" sz="1600" dirty="0" err="1">
                <a:ea typeface="Source Sans Pro" panose="020B0503030403020204" pitchFamily="34" charset="0"/>
              </a:rPr>
              <a:t>liječnička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potvrda</a:t>
            </a:r>
            <a:r>
              <a:rPr lang="en-US" sz="1600" dirty="0"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ea typeface="Source Sans Pro" panose="020B0503030403020204" pitchFamily="34" charset="0"/>
              </a:rPr>
              <a:t>dugotrajnoj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težoj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bolesti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jednoga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i</a:t>
            </a:r>
            <a:r>
              <a:rPr lang="en-US" sz="1600" dirty="0"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ea typeface="Source Sans Pro" panose="020B0503030403020204" pitchFamily="34" charset="0"/>
              </a:rPr>
              <a:t>ili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roditelja</a:t>
            </a:r>
            <a:r>
              <a:rPr lang="en-US" sz="1600" dirty="0">
                <a:ea typeface="Source Sans Pro" panose="020B0503030403020204" pitchFamily="34" charset="0"/>
              </a:rPr>
              <a:t>;</a:t>
            </a:r>
          </a:p>
          <a:p>
            <a:pPr marL="857250" lvl="1" indent="-400050">
              <a:buFont typeface="+mj-lt"/>
              <a:buAutoNum type="romanUcPeriod"/>
            </a:pPr>
            <a:r>
              <a:rPr lang="hr-HR" sz="1600" dirty="0"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Source Sans Pro" panose="020B0503030403020204" pitchFamily="34" charset="0"/>
              </a:rPr>
              <a:t>Prilog</a:t>
            </a:r>
            <a:r>
              <a:rPr lang="en-US" sz="1600" b="1" dirty="0">
                <a:ea typeface="Source Sans Pro" panose="020B0503030403020204" pitchFamily="34" charset="0"/>
              </a:rPr>
              <a:t>: </a:t>
            </a:r>
            <a:r>
              <a:rPr lang="en-US" sz="1600" dirty="0" err="1">
                <a:ea typeface="Source Sans Pro" panose="020B0503030403020204" pitchFamily="34" charset="0"/>
              </a:rPr>
              <a:t>potvrda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nadležnoga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područnoga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ureda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Hrvatskoga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zavoda</a:t>
            </a:r>
            <a:r>
              <a:rPr lang="en-US" sz="1600" dirty="0"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ea typeface="Source Sans Pro" panose="020B0503030403020204" pitchFamily="34" charset="0"/>
              </a:rPr>
              <a:t>zapošljavanje</a:t>
            </a:r>
            <a:r>
              <a:rPr lang="en-US" sz="1600" dirty="0"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ea typeface="Source Sans Pro" panose="020B0503030403020204" pitchFamily="34" charset="0"/>
              </a:rPr>
              <a:t>dugotrajnoj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nezaposlenosti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roditelja</a:t>
            </a:r>
            <a:r>
              <a:rPr lang="en-US" sz="1600" dirty="0">
                <a:ea typeface="Source Sans Pro" panose="020B0503030403020204" pitchFamily="34" charset="0"/>
              </a:rPr>
              <a:t>;</a:t>
            </a: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07" y="2316100"/>
            <a:ext cx="8107490" cy="3964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err="1"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koji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žive</a:t>
            </a:r>
            <a:r>
              <a:rPr lang="en-US" sz="1600" dirty="0"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ea typeface="Source Sans Pro" panose="020B0503030403020204" pitchFamily="34" charset="0"/>
              </a:rPr>
              <a:t>otežanim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uvjetima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uzrokovanim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nepovoljnim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ekonomskim</a:t>
            </a:r>
            <a:r>
              <a:rPr lang="en-US" sz="1600" dirty="0"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ea typeface="Source Sans Pro" panose="020B0503030403020204" pitchFamily="34" charset="0"/>
              </a:rPr>
              <a:t>socijalnim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te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odgojnim</a:t>
            </a:r>
            <a:r>
              <a:rPr lang="en-US" sz="1600" dirty="0"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a typeface="Source Sans Pro" panose="020B0503030403020204" pitchFamily="34" charset="0"/>
              </a:rPr>
              <a:t>čimbenicima</a:t>
            </a:r>
            <a:endParaRPr lang="en-US" sz="1600" dirty="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UcPeriod" startAt="3"/>
            </a:pPr>
            <a:endParaRPr lang="en-US" sz="1600" dirty="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UcPeriod" startAt="3"/>
            </a:pPr>
            <a:r>
              <a:rPr lang="hr-HR" sz="1600" dirty="0"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i Grada Zagreba o pravu samohranoga roditelja kao korisnika socijalne skrbi;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Source Sans Pro" panose="020B0503030403020204" pitchFamily="34" charset="0"/>
              </a:rPr>
              <a:t>Prilog</a:t>
            </a:r>
            <a:r>
              <a:rPr lang="en-US" sz="1600" b="1" dirty="0">
                <a:ea typeface="Source Sans Pro" panose="020B0503030403020204" pitchFamily="34" charset="0"/>
              </a:rPr>
              <a:t>: </a:t>
            </a:r>
            <a:r>
              <a:rPr lang="hr-HR" sz="1600" dirty="0">
                <a:effectLst/>
                <a:ea typeface="Times New Roman" panose="02020603050405020304" pitchFamily="18" charset="0"/>
              </a:rPr>
              <a:t>potvrd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a</a:t>
            </a:r>
            <a:r>
              <a:rPr lang="hr-HR" sz="1600" dirty="0">
                <a:effectLst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zapošljavanje;</a:t>
            </a:r>
            <a:endParaRPr lang="en-US" sz="1600" b="1" dirty="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UcPeriod" startAt="3"/>
            </a:pPr>
            <a:r>
              <a:rPr lang="hr-HR" sz="1600" dirty="0">
                <a:ea typeface="Source Sans Pro" panose="020B0503030403020204" pitchFamily="34" charset="0"/>
              </a:rPr>
              <a:t>mu je jedan roditelj preminuo;</a:t>
            </a:r>
            <a:endParaRPr lang="en-US" sz="1600" dirty="0">
              <a:ea typeface="Source Sans Pro" panose="020B0503030403020204" pitchFamily="34" charset="0"/>
            </a:endParaRPr>
          </a:p>
          <a:p>
            <a:pPr lvl="2"/>
            <a:r>
              <a:rPr lang="en-US" sz="1600" b="1" dirty="0" err="1">
                <a:ea typeface="Times New Roman" panose="02020603050405020304" pitchFamily="18" charset="0"/>
              </a:rPr>
              <a:t>Prilog</a:t>
            </a:r>
            <a:r>
              <a:rPr lang="en-US" sz="1600" b="1" dirty="0">
                <a:ea typeface="Times New Roman" panose="02020603050405020304" pitchFamily="18" charset="0"/>
              </a:rPr>
              <a:t>: </a:t>
            </a:r>
            <a:r>
              <a:rPr lang="hr-HR" sz="1600" dirty="0">
                <a:effectLst/>
                <a:ea typeface="Times New Roman" panose="02020603050405020304" pitchFamily="18" charset="0"/>
              </a:rPr>
              <a:t>isprav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a</a:t>
            </a:r>
            <a:r>
              <a:rPr lang="hr-HR" sz="1600" dirty="0">
                <a:effectLst/>
                <a:ea typeface="Times New Roman" panose="02020603050405020304" pitchFamily="18" charset="0"/>
              </a:rPr>
              <a:t> iz matice umrlih ili smrtni list koje je izdalo nadležno tijelo u jedinici lokalne ili područne (regionalne) jedinice ili Grada Zagreba;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pripadnici romske nacionalne manjine i kandidati bez roditeljske skrbi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44252"/>
            <a:ext cx="7956187" cy="29606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pripadnici romske nacionalne manjine (2 boda)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bez roditeljske skrbi (1 bod)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</a:rPr>
              <a:t>Prilog</a:t>
            </a:r>
            <a:r>
              <a:rPr lang="en-US" sz="1600">
                <a:effectLst/>
                <a:ea typeface="Calibri" panose="020F0502020204030204" pitchFamily="34" charset="0"/>
              </a:rPr>
              <a:t>: </a:t>
            </a:r>
            <a:r>
              <a:rPr lang="hr-HR" sz="1600">
                <a:effectLst/>
                <a:ea typeface="Calibri" panose="020F0502020204030204" pitchFamily="34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Vrednuje se najpovoljnije pravo!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s teškoćama u razvoju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4276284"/>
          </a:xfrm>
        </p:spPr>
        <p:txBody>
          <a:bodyPr>
            <a:normAutofit/>
          </a:bodyPr>
          <a:lstStyle/>
          <a:p>
            <a:pPr marL="342900" indent="-342900">
              <a:buAutoNum type="arabicParenBoth"/>
            </a:pP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prema rješenju nadležnog upravnog tijela županije, odnosno Grada Zagreba (u daljnjem tekstu: Ured) o primjerenom programu obrazovanja.</a:t>
            </a:r>
            <a:endParaRPr lang="en-US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hr-HR" sz="1600">
                <a:cs typeface="Times New Roman" panose="02020603050405020304" pitchFamily="18" charset="0"/>
              </a:rPr>
              <a:t>Kandidati iz stavka 1. ovoga članka rangiraju se na zasebnim ljestvicama poretka, a temeljem ostvarenog ukupnog broja bodova utvrđenog tijekom postupka vrednovanja, u programima obrazovanja za koje posjeduju stručno mišljenje službe za profesionalno usmjeravanje Hrvatskoga zavoda za zapošljavanje.</a:t>
            </a:r>
            <a:endParaRPr lang="en-US" sz="1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600">
              <a:cs typeface="Times New Roman" panose="02020603050405020304" pitchFamily="18" charset="0"/>
            </a:endParaRP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 rangiranje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 prijaviti samo programe za koje su dobili stručno mišljenje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 određene Državnim pedagoškim standardom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 programe kod nadležnih upravnih tijela županije u za to propisanom roku</a:t>
            </a: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610" y="1132384"/>
            <a:ext cx="10515600" cy="855832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Odluka</a:t>
            </a:r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3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upisu</a:t>
            </a:r>
            <a:endParaRPr lang="hr-HR" sz="36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2059360"/>
          </a:xfrm>
        </p:spPr>
        <p:txBody>
          <a:bodyPr>
            <a:normAutofit/>
          </a:bodyPr>
          <a:lstStyle/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Struktura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upisa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Objavljuje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se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pravilu</a:t>
            </a: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svibnju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0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3DD02-E4CC-455D-B5D1-DFA967C5A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Ljetni rok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66670C-B2BA-4DA4-8746-2585184F3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003277"/>
              </p:ext>
            </p:extLst>
          </p:nvPr>
        </p:nvGraphicFramePr>
        <p:xfrm>
          <a:off x="2957208" y="447473"/>
          <a:ext cx="7072009" cy="5997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2804">
                  <a:extLst>
                    <a:ext uri="{9D8B030D-6E8A-4147-A177-3AD203B41FA5}">
                      <a16:colId xmlns:a16="http://schemas.microsoft.com/office/drawing/2014/main" val="4151003280"/>
                    </a:ext>
                  </a:extLst>
                </a:gridCol>
                <a:gridCol w="2289205">
                  <a:extLst>
                    <a:ext uri="{9D8B030D-6E8A-4147-A177-3AD203B41FA5}">
                      <a16:colId xmlns:a16="http://schemas.microsoft.com/office/drawing/2014/main" val="2939644929"/>
                    </a:ext>
                  </a:extLst>
                </a:gridCol>
              </a:tblGrid>
              <a:tr h="1818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Opis postupka </a:t>
                      </a:r>
                      <a:endParaRPr lang="hr-HR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Datum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/>
                </a:tc>
                <a:extLst>
                  <a:ext uri="{0D108BD9-81ED-4DB2-BD59-A6C34878D82A}">
                    <a16:rowId xmlns:a16="http://schemas.microsoft.com/office/drawing/2014/main" val="27520234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chemeClr val="tx1"/>
                          </a:solidFill>
                          <a:effectLst/>
                        </a:rPr>
                        <a:t>Početak prijava u sustav </a:t>
                      </a:r>
                      <a:endParaRPr lang="hr-HR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highlight>
                            <a:srgbClr val="FFFF00"/>
                          </a:highlight>
                        </a:rPr>
                        <a:t>29. 5. 2023</a:t>
                      </a:r>
                      <a:r>
                        <a:rPr lang="hr-HR" sz="900" b="1" dirty="0">
                          <a:effectLst/>
                          <a:highlight>
                            <a:srgbClr val="FFFF00"/>
                          </a:highlight>
                        </a:rPr>
                        <a:t>.</a:t>
                      </a:r>
                      <a:r>
                        <a:rPr lang="hr-HR" sz="900" b="1" dirty="0">
                          <a:effectLst/>
                        </a:rPr>
                        <a:t> </a:t>
                      </a:r>
                      <a:endParaRPr lang="hr-HR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955754872"/>
                  </a:ext>
                </a:extLst>
              </a:tr>
              <a:tr h="393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Registracija kandidata izvan redovitog sustava obrazovanja RH putem </a:t>
                      </a:r>
                      <a:r>
                        <a:rPr lang="hr-HR" sz="1000" b="0" u="sng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srednje.e-upisi.hr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29. 5. do 26. 6.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1384853205"/>
                  </a:ext>
                </a:extLst>
              </a:tr>
              <a:tr h="373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Dostava osobnih dokumenata i svjedodžbi Središnjem prijavnom uredu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29. 5. do 26. 6.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716932916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50" b="1">
                          <a:solidFill>
                            <a:schemeClr val="tx1"/>
                          </a:solidFill>
                          <a:effectLst/>
                        </a:rPr>
                        <a:t>Prijava obrazovnih programa </a:t>
                      </a:r>
                      <a:endParaRPr lang="hr-HR" sz="105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highlight>
                            <a:srgbClr val="FFFF00"/>
                          </a:highlight>
                        </a:rPr>
                        <a:t>28. 6. do 7. 7. 2023</a:t>
                      </a:r>
                      <a:r>
                        <a:rPr lang="hr-HR" sz="1050" b="1" dirty="0">
                          <a:effectLst/>
                        </a:rPr>
                        <a:t>. </a:t>
                      </a:r>
                      <a:endParaRPr lang="hr-HR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4150625394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Prijava programa koji zahtijevaju dodatne provjere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28. 6. do 2.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23117811"/>
                  </a:ext>
                </a:extLst>
              </a:tr>
              <a:tr h="969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Dostava dokumentacije: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● Stručnog mišljenja HZZ-a za programe koji to zahtijevaju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● Dokumenata kojima se ostvaruju dodatna prava za upis (dostavljaju se putem </a:t>
                      </a:r>
                      <a:r>
                        <a:rPr lang="hr-HR" sz="1000" b="0" u="sng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srednje.e-upisi.hr </a:t>
                      </a: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28. 6. do 6. 7. 2023. </a:t>
                      </a:r>
                      <a:endParaRPr lang="hr-H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3559358683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Provođenje dodatnih ispita i provjera i unos rezultata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3. 7. do 6.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2343355813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Brisanje kandidata koji nisu zadovoljili preduvjete s lista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6. 7. 2023.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748659353"/>
                  </a:ext>
                </a:extLst>
              </a:tr>
              <a:tr h="294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Unos prigovora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7. 7. 2023.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2047544506"/>
                  </a:ext>
                </a:extLst>
              </a:tr>
              <a:tr h="190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chemeClr val="tx1"/>
                          </a:solidFill>
                          <a:effectLst/>
                        </a:rPr>
                        <a:t>Objava konačnih ljestvica poretka </a:t>
                      </a:r>
                      <a:endParaRPr lang="hr-HR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highlight>
                            <a:srgbClr val="FFFF00"/>
                          </a:highlight>
                        </a:rPr>
                        <a:t>10. 7. 2023</a:t>
                      </a:r>
                      <a:r>
                        <a:rPr lang="hr-HR" sz="900" dirty="0">
                          <a:effectLst/>
                          <a:highlight>
                            <a:srgbClr val="FFFF00"/>
                          </a:highlight>
                        </a:rPr>
                        <a:t>. </a:t>
                      </a:r>
                      <a:endParaRPr lang="hr-H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3031443628"/>
                  </a:ext>
                </a:extLst>
              </a:tr>
              <a:tr h="21196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Dostava dokumenata koji su uvjet za upis u određeni program obrazovanja srednje škole.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Može se obaviti elektronski putem </a:t>
                      </a:r>
                      <a:r>
                        <a:rPr lang="hr-HR" sz="1000" b="0" u="sng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srednje.e-upisi.hr </a:t>
                      </a: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ili dolaskom u školu na propisani datum.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Točan datum zaprimanja dokumenata uživo za svaku školu stoji na mrežnim stranicama i oglasnim pločama škola.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● Upisnica ( </a:t>
                      </a:r>
                      <a:r>
                        <a:rPr lang="hr-HR" sz="900" b="0" u="sng" dirty="0">
                          <a:solidFill>
                            <a:schemeClr val="tx1"/>
                          </a:solidFill>
                          <a:effectLst/>
                        </a:rPr>
                        <a:t>obvezno za sve učenike </a:t>
                      </a: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● potvrda liječnika školske medicine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● potvrda obiteljskog liječnika ili liječnička svjedodžba medicine rada </a:t>
                      </a:r>
                      <a:endParaRPr lang="hr-HR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10. 7. do 13.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1292160976"/>
                  </a:ext>
                </a:extLst>
              </a:tr>
              <a:tr h="373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>
                          <a:solidFill>
                            <a:schemeClr val="tx1"/>
                          </a:solidFill>
                          <a:effectLst/>
                        </a:rPr>
                        <a:t>Objava okvirnog broja slobodnih mjesta za jesenski upisni rok </a:t>
                      </a:r>
                      <a:endParaRPr lang="hr-HR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14. 7. 2023. </a:t>
                      </a:r>
                      <a:endParaRPr lang="hr-HR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3818520075"/>
                  </a:ext>
                </a:extLst>
              </a:tr>
              <a:tr h="18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b="0" dirty="0">
                          <a:solidFill>
                            <a:schemeClr val="tx1"/>
                          </a:solidFill>
                          <a:effectLst/>
                        </a:rPr>
                        <a:t>Službena objava slobodnih mjesta za jesenski upisni rok </a:t>
                      </a:r>
                      <a:endParaRPr lang="hr-HR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7. 8. 2023. </a:t>
                      </a:r>
                      <a:endParaRPr lang="hr-HR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63" marR="51463" marT="0" marB="0" anchor="ctr"/>
                </a:tc>
                <a:extLst>
                  <a:ext uri="{0D108BD9-81ED-4DB2-BD59-A6C34878D82A}">
                    <a16:rowId xmlns:a16="http://schemas.microsoft.com/office/drawing/2014/main" val="258558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218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969344" cy="4037185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obrazovnih materijala: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</a:p>
          <a:p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Prateći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materijali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6159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Prijava programa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Unos dokumentacije za dodatne bodove i prava prednosti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rasporeda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Izlazak na dodatne provjere (ako su takvi programi prijavljeni)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Praćenje ljestvica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Ispis i prijenos u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pisnica na sustav</a:t>
            </a:r>
          </a:p>
          <a:p>
            <a:pPr marL="800100" lvl="1" indent="-342900">
              <a:buFont typeface="+mj-lt"/>
              <a:buAutoNum type="alphaLcPeriod"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lvl="1" indent="0">
              <a:buNone/>
            </a:pP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 je dokument kojim kandidat i roditelj/skrbnik potvrđuju svoj upis u školu i program u koje su ostvarili pravo upisa. Upisnicu moraju na sustav prenijeti </a:t>
            </a:r>
            <a:r>
              <a:rPr lang="en-US" sz="1600" i="1" u="sng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kandidati. Upisnica mora biti potpisana od strane kandidata i roditelja/skrbnika.</a:t>
            </a:r>
            <a:endParaRPr lang="en-US" sz="1600" i="1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kandidate i roditelje/skrbnike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se </a:t>
            </a:r>
            <a:r>
              <a:rPr lang="en-US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prijavi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Gumb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pojavljuje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kartici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“Moji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”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nakon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objave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konačnih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ljestvica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to je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jedini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ispravni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obrazac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/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skrbnik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preuzimaju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ispisuju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potpisuju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Potpisanu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učitavaju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nazad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sustav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istoj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kartici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Nakon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što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upisnica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učitana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ako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redu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je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verificirati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do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datuma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propisanog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Odlukom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Postupak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preuzimanja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prenošenja</a:t>
            </a:r>
            <a:r>
              <a:rPr lang="en-US" sz="24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upisnice</a:t>
            </a:r>
            <a:endParaRPr lang="hr-HR" sz="24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8308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33106"/>
            <a:ext cx="8232481" cy="216457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Objasniti elemente i kriterije vrednovanja pri upisu u srednje škole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Pokazati sve prateće materijale pri upisima za kandidate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Odgovaranje na pitanja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9816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Ciljevi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5824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E340752-0CFF-49A0-FD6E-5118AED1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51" y="1983501"/>
            <a:ext cx="9123297" cy="4030663"/>
          </a:xfr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C9F2110B-B64A-A047-8DB2-56B823989B37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10515600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15A38D7-BECD-2800-E0F8-76DCFFAA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35614"/>
              </p:ext>
            </p:extLst>
          </p:nvPr>
        </p:nvGraphicFramePr>
        <p:xfrm>
          <a:off x="4943241" y="1106040"/>
          <a:ext cx="4038874" cy="571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Acrobat Document" r:id="rId4" imgW="5667178" imgH="8019733" progId="Acrobat.Document.DC">
                  <p:embed/>
                </p:oleObj>
              </mc:Choice>
              <mc:Fallback>
                <p:oleObj name="Acrobat Document" r:id="rId4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241" y="1106040"/>
                        <a:ext cx="4038874" cy="5715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MZO">
            <a:extLst>
              <a:ext uri="{FF2B5EF4-FFF2-40B4-BE49-F238E27FC236}">
                <a16:creationId xmlns:a16="http://schemas.microsoft.com/office/drawing/2014/main" id="{0E63A10D-0B2F-3852-4991-9B825942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4" name="CARNET">
            <a:extLst>
              <a:ext uri="{FF2B5EF4-FFF2-40B4-BE49-F238E27FC236}">
                <a16:creationId xmlns:a16="http://schemas.microsoft.com/office/drawing/2014/main" id="{DD96FAE6-4163-21E9-A739-2181807785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5" name="e-Upisi">
            <a:extLst>
              <a:ext uri="{FF2B5EF4-FFF2-40B4-BE49-F238E27FC236}">
                <a16:creationId xmlns:a16="http://schemas.microsoft.com/office/drawing/2014/main" id="{231DC705-8C92-24D1-E9ED-54A1BDB5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4CC7150C-F341-C37F-07CB-DBB0994176F2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4531054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Izgled upisnice dobivene sa https://srednje.e-upisi.hr: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86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10515600" cy="4037185"/>
          </a:xfrm>
        </p:spPr>
        <p:txBody>
          <a:bodyPr>
            <a:normAutofit/>
          </a:bodyPr>
          <a:lstStyle/>
          <a:p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Nekad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svibnju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ili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početkom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lipnja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objava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3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srednje.e-upisi.hr.</a:t>
            </a:r>
            <a:endParaRPr lang="hr-HR" sz="3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ajava webinara za roditelje i kandidate</a:t>
            </a: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43388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084"/>
            <a:ext cx="10515600" cy="85583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Pitanja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odgovori!</a:t>
            </a:r>
            <a:endParaRPr lang="hr-HR" sz="4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287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</a:t>
            </a:r>
            <a:r>
              <a:rPr lang="en-US" sz="12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pratećih</a:t>
            </a: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materijala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en-US" sz="1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izbor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I.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razred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škole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050" dirty="0"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050" dirty="0"/>
              <a:t>)</a:t>
            </a:r>
            <a:endParaRPr lang="en-US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Odluka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upisu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050" dirty="0">
                <a:hlinkClick r:id="rId4"/>
              </a:rPr>
              <a:t>Upisi u srednje škole (e-upisi.hr)</a:t>
            </a:r>
            <a:r>
              <a:rPr lang="en-US" sz="1050" dirty="0"/>
              <a:t>)</a:t>
            </a:r>
            <a:endParaRPr lang="en-US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Upute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UcPeriod"/>
            </a:pP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2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 dirty="0">
                <a:hlinkClick r:id="rId5"/>
              </a:rPr>
              <a:t>Upisi u srednje škole (e-upisi.hr)</a:t>
            </a:r>
            <a:r>
              <a:rPr lang="en-US" sz="1100" dirty="0"/>
              <a:t>)</a:t>
            </a:r>
            <a:endParaRPr lang="hr-HR" sz="1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UcPeriod"/>
            </a:pP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 dirty="0">
                <a:hlinkClick r:id="rId6"/>
              </a:rPr>
              <a:t>Upute za učenike.pdf (e-upisi.hr)</a:t>
            </a:r>
            <a:r>
              <a:rPr lang="en-US" sz="1100" dirty="0"/>
              <a:t>)</a:t>
            </a:r>
            <a:endParaRPr lang="hr-HR" sz="1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UcPeriod"/>
            </a:pP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 dirty="0">
                <a:hlinkClick r:id="rId4"/>
              </a:rPr>
              <a:t>Upisi u srednje škole (e-upisi.hr)</a:t>
            </a:r>
            <a:r>
              <a:rPr lang="en-US" sz="1100" dirty="0"/>
              <a:t>)</a:t>
            </a:r>
            <a:endParaRPr lang="en-US" sz="12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UcPeriod"/>
            </a:pPr>
            <a:r>
              <a:rPr lang="en-US" sz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100" dirty="0">
                <a:hlinkClick r:id="rId7"/>
              </a:rPr>
              <a:t>CARNET Meduza</a:t>
            </a:r>
            <a:r>
              <a:rPr lang="en-US" sz="1100" dirty="0"/>
              <a:t>)</a:t>
            </a:r>
            <a:endParaRPr lang="en-US" sz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+mj-lt"/>
              <a:buAutoNum type="romanUcPeriod"/>
            </a:pPr>
            <a:r>
              <a:rPr lang="hr-HR" sz="12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</a:t>
            </a:r>
            <a:endParaRPr lang="hr-HR" sz="1200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Struktura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roditelji/skrbnici: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  <a:hlinkClick r:id="rId3"/>
            </a:endParaRP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/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@skole.hr računa za kandidate</a:t>
            </a: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vjerodajnica e-Građana za roditelje/skrbnike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960368"/>
            <a:ext cx="8087755" cy="48219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</a:p>
          <a:p>
            <a:pPr marL="0" lvl="0" indent="0">
              <a:buNone/>
            </a:pP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 b="1" u="sng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Zajednički</a:t>
            </a:r>
            <a:r>
              <a:rPr lang="en-US" sz="1600" b="1" u="sng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600" b="1" u="sng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en-US" sz="1600" b="1" u="sng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Prosjeci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svih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20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485900" lvl="3" indent="-34290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manjem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od tri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posljednja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razreda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Hrvatskog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Matematike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prvog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stranog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jezika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50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od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tri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vezanih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obrta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Zaključne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ocjene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iz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triju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predmeta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važnih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nastavak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pojedinim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propisana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jednom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odlučuje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(max. 80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Gimnazijski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programi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strukovni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program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trajanju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najmanje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četiri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godine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2"/>
            </a:pPr>
            <a:r>
              <a:rPr lang="en-US" sz="1600" b="1" u="sng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600" b="1" u="sng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1600" b="1" u="sng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en-US" sz="1600" b="1" u="sng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Provjera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posebnih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znanja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vještina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sposobnosti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darovitosti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znanju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Rezultati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postignuti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natjecanjima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školskih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sportskih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društava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Dodatni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bodovi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sportske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odjele</a:t>
            </a:r>
            <a:endParaRPr lang="hr-HR" sz="14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430169" y="1211123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Pravilnik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elementima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kriterijima</a:t>
            </a:r>
            <a:r>
              <a:rPr lang="en-US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endParaRPr lang="hr-HR" sz="24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3EA2738-8115-47ED-8B7A-FB0FBEFE4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0" y="254002"/>
            <a:ext cx="8001000" cy="1216025"/>
          </a:xfrm>
        </p:spPr>
        <p:txBody>
          <a:bodyPr/>
          <a:lstStyle/>
          <a:p>
            <a:pPr>
              <a:defRPr/>
            </a:pPr>
            <a:r>
              <a:rPr lang="hr-HR" altLang="sr-Latn-RS"/>
              <a:t>BODOVANJE: 3-godišnja škola</a:t>
            </a:r>
            <a:br>
              <a:rPr lang="hr-HR" altLang="sr-Latn-RS"/>
            </a:br>
            <a:r>
              <a:rPr lang="hr-HR" altLang="sr-Latn-RS" sz="2800"/>
              <a:t>maximum bodova: 50</a:t>
            </a:r>
          </a:p>
        </p:txBody>
      </p:sp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C74176CF-FF1A-4964-9D2A-C535180BA3E7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3503614" y="1916114"/>
          <a:ext cx="5329237" cy="3471861"/>
        </p:xfrm>
        <a:graphic>
          <a:graphicData uri="http://schemas.openxmlformats.org/drawingml/2006/table">
            <a:tbl>
              <a:tblPr firstRow="1" bandRow="1"/>
              <a:tblGrid>
                <a:gridCol w="1008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345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PROSJEK OCJENA </a:t>
                      </a:r>
                      <a:r>
                        <a:rPr lang="hr-HR" sz="1800" baseline="0" dirty="0"/>
                        <a:t> </a:t>
                      </a:r>
                      <a:r>
                        <a:rPr lang="hr-HR" sz="1800" b="1" baseline="0" dirty="0"/>
                        <a:t>na 2 decimale:</a:t>
                      </a:r>
                      <a:endParaRPr lang="hr-HR" sz="1800" b="1" dirty="0"/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HJ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MAT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1.SJ</a:t>
                      </a:r>
                    </a:p>
                  </a:txBody>
                  <a:tcPr marL="91455" marR="91455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79">
                <a:tc>
                  <a:txBody>
                    <a:bodyPr/>
                    <a:lstStyle/>
                    <a:p>
                      <a:r>
                        <a:rPr lang="hr-HR" sz="1800" dirty="0"/>
                        <a:t>5.r.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6.r.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55" marR="91455"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7.r.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8.r.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55" marR="91455" marT="45727" marB="4572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A2F9A037-4898-422D-80B9-E659F6C443F5}"/>
              </a:ext>
            </a:extLst>
          </p:cNvPr>
          <p:cNvGraphicFramePr>
            <a:graphicFrameLocks/>
          </p:cNvGraphicFramePr>
          <p:nvPr/>
        </p:nvGraphicFramePr>
        <p:xfrm>
          <a:off x="2279651" y="1916114"/>
          <a:ext cx="7777163" cy="3795713"/>
        </p:xfrm>
        <a:graphic>
          <a:graphicData uri="http://schemas.openxmlformats.org/drawingml/2006/table">
            <a:tbl>
              <a:tblPr firstRow="1" bandRow="1"/>
              <a:tblGrid>
                <a:gridCol w="100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1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08726">
                <a:tc rowSpan="2"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48" marR="91448" marT="45713" marB="45713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PROSJEK OCJENA </a:t>
                      </a:r>
                      <a:r>
                        <a:rPr lang="hr-HR" sz="1800" baseline="0" dirty="0"/>
                        <a:t> </a:t>
                      </a:r>
                      <a:r>
                        <a:rPr lang="hr-HR" sz="1800" b="1" baseline="0" dirty="0"/>
                        <a:t>na 2 decimale:</a:t>
                      </a:r>
                      <a:endParaRPr lang="hr-HR" sz="1800" b="1" dirty="0"/>
                    </a:p>
                  </a:txBody>
                  <a:tcPr marL="91448" marR="91448" marT="45713" marB="45713"/>
                </a:tc>
                <a:tc rowSpan="2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HJ</a:t>
                      </a:r>
                    </a:p>
                  </a:txBody>
                  <a:tcPr marL="91448" marR="91448" marT="45713" marB="45713"/>
                </a:tc>
                <a:tc rowSpan="2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MAT</a:t>
                      </a:r>
                    </a:p>
                  </a:txBody>
                  <a:tcPr marL="91448" marR="91448" marT="45713" marB="45713"/>
                </a:tc>
                <a:tc rowSpan="2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1.SJ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1.*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2.*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  <a:p>
                      <a:pPr algn="ctr"/>
                      <a:r>
                        <a:rPr lang="hr-HR" sz="1800" dirty="0"/>
                        <a:t>3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39">
                <a:tc vMerge="1"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48" marR="91448" marT="45718" marB="45718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1" dirty="0"/>
                    </a:p>
                  </a:txBody>
                  <a:tcPr marL="91448" marR="91448" marT="45718" marB="45718"/>
                </a:tc>
                <a:tc vMerge="1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</a:txBody>
                  <a:tcPr marL="91448" marR="91448" marT="45718" marB="45718"/>
                </a:tc>
                <a:tc vMerge="1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</a:txBody>
                  <a:tcPr marL="91448" marR="91448" marT="45718" marB="45718"/>
                </a:tc>
                <a:tc vMerge="1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</a:txBody>
                  <a:tcPr marL="91448" marR="91448" marT="45718" marB="4571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MZOS</a:t>
                      </a:r>
                    </a:p>
                  </a:txBody>
                  <a:tcPr marL="91448" marR="91448" marT="45713" marB="45713"/>
                </a:tc>
                <a:tc hMerge="1">
                  <a:txBody>
                    <a:bodyPr/>
                    <a:lstStyle/>
                    <a:p>
                      <a:pPr algn="ctr"/>
                      <a:endParaRPr lang="hr-HR" sz="1800" dirty="0"/>
                    </a:p>
                  </a:txBody>
                  <a:tcPr marL="91448" marR="91448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SŠ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712">
                <a:tc>
                  <a:txBody>
                    <a:bodyPr/>
                    <a:lstStyle/>
                    <a:p>
                      <a:r>
                        <a:rPr lang="hr-HR" sz="1800" dirty="0"/>
                        <a:t>5.r.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6.r.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dirty="0"/>
                        <a:t>-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7.r.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/>
                        <a:t>8.r.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/>
                        <a:t>+</a:t>
                      </a:r>
                    </a:p>
                  </a:txBody>
                  <a:tcPr marL="91448" marR="91448" marT="45713" marB="4571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46" name="TextBox 1">
            <a:extLst>
              <a:ext uri="{FF2B5EF4-FFF2-40B4-BE49-F238E27FC236}">
                <a16:creationId xmlns:a16="http://schemas.microsoft.com/office/drawing/2014/main" id="{63774BBF-A92B-4AFA-AA41-1D85084C8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6165850"/>
            <a:ext cx="6121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latin typeface="Verdana" panose="020B0604030504040204" pitchFamily="34" charset="0"/>
              </a:rPr>
              <a:t>* Popis predmeta posebno važnih za upis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85DB30-7282-4613-BBF9-FB459681238A}"/>
              </a:ext>
            </a:extLst>
          </p:cNvPr>
          <p:cNvSpPr txBox="1">
            <a:spLocks/>
          </p:cNvSpPr>
          <p:nvPr/>
        </p:nvSpPr>
        <p:spPr>
          <a:xfrm>
            <a:off x="2095500" y="319089"/>
            <a:ext cx="8001000" cy="12160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>
              <a:defRPr/>
            </a:pPr>
            <a:r>
              <a:rPr lang="hr-HR" altLang="sr-Latn-RS"/>
              <a:t>BODOVANJE: 4 i 5-godišnja škola; </a:t>
            </a:r>
            <a:r>
              <a:rPr lang="hr-HR" altLang="sr-Latn-RS" sz="2800"/>
              <a:t>maximum bodova: 80</a:t>
            </a:r>
            <a:endParaRPr lang="hr-HR" altLang="sr-Latn-R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2189793"/>
            <a:ext cx="8163815" cy="3079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Elementi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</a:p>
          <a:p>
            <a:pPr marL="457200" lvl="1" indent="0">
              <a:buNone/>
            </a:pPr>
            <a:endParaRPr lang="en-US" sz="16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2000" b="1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Poseban</a:t>
            </a:r>
            <a:r>
              <a:rPr lang="en-US" sz="2000" b="1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element </a:t>
            </a:r>
            <a:r>
              <a:rPr lang="en-US" sz="2000" b="1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vrednovanja</a:t>
            </a:r>
            <a:r>
              <a:rPr lang="en-US" sz="2000" b="1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000" b="1" i="1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(</a:t>
            </a:r>
            <a:r>
              <a:rPr lang="en-US" sz="2000" b="1" i="1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Pravo</a:t>
            </a:r>
            <a:r>
              <a:rPr lang="en-US" sz="2000" b="1" i="1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000" b="1" i="1" dirty="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prednosti</a:t>
            </a:r>
            <a:r>
              <a:rPr lang="en-US" sz="2000" b="1" i="1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zdravstvenim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teškoćama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koji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žive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otežanim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uvjetima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obrazovanja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uzrokovanim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nepovoljnim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ekonomskim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socijalnim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te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odgojnim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čimbenicima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Vrednovanje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pripadnika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romske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nacionalne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manjine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kandidata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bez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roditeljske</a:t>
            </a:r>
            <a:r>
              <a:rPr lang="en-US" sz="1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skrbi</a:t>
            </a:r>
            <a:endParaRPr lang="en-US" sz="16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pripadnici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romske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nacionalne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manjine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2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boda</a:t>
            </a:r>
            <a:endParaRPr lang="en-US" sz="1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314450" lvl="2" indent="-400050">
              <a:buFont typeface="+mj-lt"/>
              <a:buAutoNum type="romanUcPeriod"/>
            </a:pP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bez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roditeljske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skrbi</a:t>
            </a:r>
            <a:r>
              <a:rPr lang="en-US" sz="1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1 bod</a:t>
            </a:r>
            <a:endParaRPr lang="hr-HR" sz="1400" dirty="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30169" y="1230857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7275"/>
              </p:ext>
            </p:extLst>
          </p:nvPr>
        </p:nvGraphicFramePr>
        <p:xfrm>
          <a:off x="616131" y="2450358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Državna/međunarodna natjecanja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1921</Words>
  <Application>Microsoft Office PowerPoint</Application>
  <PresentationFormat>Widescreen</PresentationFormat>
  <Paragraphs>372</Paragraphs>
  <Slides>23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Open Sans</vt:lpstr>
      <vt:lpstr>Segoe UI</vt:lpstr>
      <vt:lpstr>Source Sans Pro</vt:lpstr>
      <vt:lpstr>Times New Roman</vt:lpstr>
      <vt:lpstr>Verdana</vt:lpstr>
      <vt:lpstr>1_Office Theme</vt:lpstr>
      <vt:lpstr>Acrobat Document</vt:lpstr>
      <vt:lpstr>PowerPoint Presentation</vt:lpstr>
      <vt:lpstr>Ciljevi prezentacije</vt:lpstr>
      <vt:lpstr>Struktura prezentacije</vt:lpstr>
      <vt:lpstr>Upisi u srednju - poveznice</vt:lpstr>
      <vt:lpstr>PowerPoint Presentation</vt:lpstr>
      <vt:lpstr>BODOVANJE: 3-godišnja škola maximum bodova: 50</vt:lpstr>
      <vt:lpstr>PowerPoint Presentation</vt:lpstr>
      <vt:lpstr>PowerPoint Presentation</vt:lpstr>
      <vt:lpstr>Pravilnik o elementima i kriterijima vrednovanja - Natjecanja iz znanja</vt:lpstr>
      <vt:lpstr>Pravilnik o elementima i kriterijima vrednovanja - Sportska natjecanja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Kandidati s teškoćama u razvoju</vt:lpstr>
      <vt:lpstr>Odluka o upisu</vt:lpstr>
      <vt:lpstr>Ljetni rok</vt:lpstr>
      <vt:lpstr>Prateći materijali za upise – kandidati i roditelji</vt:lpstr>
      <vt:lpstr>Poslovi za kandidate i roditelje/skrbnike</vt:lpstr>
      <vt:lpstr>Postupak preuzimanja i prenošenja upisnice</vt:lpstr>
      <vt:lpstr>PowerPoint Presentation</vt:lpstr>
      <vt:lpstr>PowerPoint Presentation</vt:lpstr>
      <vt:lpstr>Najava webinara za roditelje i kandidate</vt:lpstr>
      <vt:lpstr>Pitanja i odgovori!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Davorka Čačković</cp:lastModifiedBy>
  <cp:revision>26</cp:revision>
  <dcterms:created xsi:type="dcterms:W3CDTF">2023-04-03T10:48:35Z</dcterms:created>
  <dcterms:modified xsi:type="dcterms:W3CDTF">2023-05-16T12:58:01Z</dcterms:modified>
</cp:coreProperties>
</file>